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70" r:id="rId4"/>
    <p:sldId id="268" r:id="rId5"/>
    <p:sldId id="258" r:id="rId6"/>
    <p:sldId id="259" r:id="rId7"/>
    <p:sldId id="260" r:id="rId8"/>
    <p:sldId id="261" r:id="rId9"/>
    <p:sldId id="262" r:id="rId10"/>
    <p:sldId id="263" r:id="rId11"/>
    <p:sldId id="264" r:id="rId12"/>
    <p:sldId id="265" r:id="rId13"/>
    <p:sldId id="266" r:id="rId14"/>
    <p:sldId id="267" r:id="rId15"/>
    <p:sldId id="269" r:id="rId16"/>
  </p:sldIdLst>
  <p:sldSz cx="10693400" cy="7561263"/>
  <p:notesSz cx="6794500" cy="9931400"/>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9">
          <p15:clr>
            <a:srgbClr val="A4A3A4"/>
          </p15:clr>
        </p15:guide>
        <p15:guide id="3" orient="horz" pos="1202">
          <p15:clr>
            <a:srgbClr val="A4A3A4"/>
          </p15:clr>
        </p15:guide>
        <p15:guide id="4" orient="horz" pos="1791">
          <p15:clr>
            <a:srgbClr val="A4A3A4"/>
          </p15:clr>
        </p15:guide>
        <p15:guide id="5" pos="754">
          <p15:clr>
            <a:srgbClr val="A4A3A4"/>
          </p15:clr>
        </p15:guide>
        <p15:guide id="6" pos="1745">
          <p15:clr>
            <a:srgbClr val="A4A3A4"/>
          </p15:clr>
        </p15:guide>
        <p15:guide id="7"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岩井美和子" initials="岩井" lastIdx="3" clrIdx="0"/>
  <p:cmAuthor id="1" name="渡辺 暁宏" initials="渡辺"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04"/>
    <a:srgbClr val="84E3F0"/>
    <a:srgbClr val="4BE3E7"/>
    <a:srgbClr val="85EFDB"/>
    <a:srgbClr val="FFFFCC"/>
    <a:srgbClr val="FFCCCC"/>
    <a:srgbClr val="CCFFCC"/>
    <a:srgbClr val="EAEAE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1387" y="62"/>
      </p:cViewPr>
      <p:guideLst>
        <p:guide orient="horz" pos="2381"/>
        <p:guide pos="3369"/>
        <p:guide orient="horz" pos="1202"/>
        <p:guide orient="horz" pos="1791"/>
        <p:guide pos="754"/>
        <p:guide pos="1745"/>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4284" cy="496570"/>
          </a:xfrm>
          <a:prstGeom prst="rect">
            <a:avLst/>
          </a:prstGeom>
        </p:spPr>
        <p:txBody>
          <a:bodyPr vert="horz" lIns="91321" tIns="45661" rIns="91321" bIns="456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1"/>
            <a:ext cx="2944284" cy="496570"/>
          </a:xfrm>
          <a:prstGeom prst="rect">
            <a:avLst/>
          </a:prstGeom>
        </p:spPr>
        <p:txBody>
          <a:bodyPr vert="horz" lIns="91321" tIns="45661" rIns="91321" bIns="45661" rtlCol="0"/>
          <a:lstStyle>
            <a:lvl1pPr algn="r">
              <a:defRPr sz="1200"/>
            </a:lvl1pPr>
          </a:lstStyle>
          <a:p>
            <a:fld id="{C176558A-0DA5-412D-9DC0-3A8917168381}" type="datetimeFigureOut">
              <a:rPr kumimoji="1" lang="ja-JP" altLang="en-US" smtClean="0"/>
              <a:t>2023/6/28</a:t>
            </a:fld>
            <a:endParaRPr kumimoji="1" lang="ja-JP" altLang="en-US"/>
          </a:p>
        </p:txBody>
      </p:sp>
      <p:sp>
        <p:nvSpPr>
          <p:cNvPr id="4" name="スライド イメージ プレースホルダー 3"/>
          <p:cNvSpPr>
            <a:spLocks noGrp="1" noRot="1" noChangeAspect="1"/>
          </p:cNvSpPr>
          <p:nvPr>
            <p:ph type="sldImg" idx="2"/>
          </p:nvPr>
        </p:nvSpPr>
        <p:spPr>
          <a:xfrm>
            <a:off x="766763" y="746125"/>
            <a:ext cx="5262562" cy="3722688"/>
          </a:xfrm>
          <a:prstGeom prst="rect">
            <a:avLst/>
          </a:prstGeom>
          <a:noFill/>
          <a:ln w="12700">
            <a:solidFill>
              <a:prstClr val="black"/>
            </a:solidFill>
          </a:ln>
        </p:spPr>
        <p:txBody>
          <a:bodyPr vert="horz" lIns="91321" tIns="45661" rIns="91321" bIns="45661" rtlCol="0" anchor="ctr"/>
          <a:lstStyle/>
          <a:p>
            <a:endParaRPr lang="ja-JP" altLang="en-US"/>
          </a:p>
        </p:txBody>
      </p:sp>
      <p:sp>
        <p:nvSpPr>
          <p:cNvPr id="5" name="ノート プレースホルダー 4"/>
          <p:cNvSpPr>
            <a:spLocks noGrp="1"/>
          </p:cNvSpPr>
          <p:nvPr>
            <p:ph type="body" sz="quarter" idx="3"/>
          </p:nvPr>
        </p:nvSpPr>
        <p:spPr>
          <a:xfrm>
            <a:off x="679450" y="4717415"/>
            <a:ext cx="5435600" cy="4469130"/>
          </a:xfrm>
          <a:prstGeom prst="rect">
            <a:avLst/>
          </a:prstGeom>
        </p:spPr>
        <p:txBody>
          <a:bodyPr vert="horz" lIns="91321" tIns="45661" rIns="91321"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3107"/>
            <a:ext cx="2944284" cy="496570"/>
          </a:xfrm>
          <a:prstGeom prst="rect">
            <a:avLst/>
          </a:prstGeom>
        </p:spPr>
        <p:txBody>
          <a:bodyPr vert="horz" lIns="91321" tIns="45661" rIns="91321" bIns="456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7"/>
            <a:ext cx="2944284" cy="496570"/>
          </a:xfrm>
          <a:prstGeom prst="rect">
            <a:avLst/>
          </a:prstGeom>
        </p:spPr>
        <p:txBody>
          <a:bodyPr vert="horz" lIns="91321" tIns="45661" rIns="91321" bIns="45661" rtlCol="0" anchor="b"/>
          <a:lstStyle>
            <a:lvl1pPr algn="r">
              <a:defRPr sz="1200"/>
            </a:lvl1pPr>
          </a:lstStyle>
          <a:p>
            <a:fld id="{E6528320-2C06-41FD-B7CD-B4D79C542D12}" type="slidenum">
              <a:rPr kumimoji="1" lang="ja-JP" altLang="en-US" smtClean="0"/>
              <a:t>‹#›</a:t>
            </a:fld>
            <a:endParaRPr kumimoji="1" lang="ja-JP" altLang="en-US"/>
          </a:p>
        </p:txBody>
      </p:sp>
    </p:spTree>
    <p:extLst>
      <p:ext uri="{BB962C8B-B14F-4D97-AF65-F5344CB8AC3E}">
        <p14:creationId xmlns:p14="http://schemas.microsoft.com/office/powerpoint/2010/main" val="1067094735"/>
      </p:ext>
    </p:extLst>
  </p:cSld>
  <p:clrMap bg1="lt1" tx1="dk1" bg2="lt2" tx2="dk2" accent1="accent1" accent2="accent2" accent3="accent3" accent4="accent4" accent5="accent5" accent6="accent6" hlink="hlink" folHlink="folHlink"/>
  <p:notesStyle>
    <a:lvl1pPr marL="0" algn="l" defTabSz="995690" rtl="0" eaLnBrk="1" latinLnBrk="0" hangingPunct="1">
      <a:defRPr kumimoji="1" sz="1300" kern="1200">
        <a:solidFill>
          <a:schemeClr val="tx1"/>
        </a:solidFill>
        <a:latin typeface="+mn-lt"/>
        <a:ea typeface="+mn-ea"/>
        <a:cs typeface="+mn-cs"/>
      </a:defRPr>
    </a:lvl1pPr>
    <a:lvl2pPr marL="497845" algn="l" defTabSz="995690" rtl="0" eaLnBrk="1" latinLnBrk="0" hangingPunct="1">
      <a:defRPr kumimoji="1" sz="1300" kern="1200">
        <a:solidFill>
          <a:schemeClr val="tx1"/>
        </a:solidFill>
        <a:latin typeface="+mn-lt"/>
        <a:ea typeface="+mn-ea"/>
        <a:cs typeface="+mn-cs"/>
      </a:defRPr>
    </a:lvl2pPr>
    <a:lvl3pPr marL="995690" algn="l" defTabSz="995690" rtl="0" eaLnBrk="1" latinLnBrk="0" hangingPunct="1">
      <a:defRPr kumimoji="1" sz="1300" kern="1200">
        <a:solidFill>
          <a:schemeClr val="tx1"/>
        </a:solidFill>
        <a:latin typeface="+mn-lt"/>
        <a:ea typeface="+mn-ea"/>
        <a:cs typeface="+mn-cs"/>
      </a:defRPr>
    </a:lvl3pPr>
    <a:lvl4pPr marL="1493535" algn="l" defTabSz="995690" rtl="0" eaLnBrk="1" latinLnBrk="0" hangingPunct="1">
      <a:defRPr kumimoji="1" sz="1300" kern="1200">
        <a:solidFill>
          <a:schemeClr val="tx1"/>
        </a:solidFill>
        <a:latin typeface="+mn-lt"/>
        <a:ea typeface="+mn-ea"/>
        <a:cs typeface="+mn-cs"/>
      </a:defRPr>
    </a:lvl4pPr>
    <a:lvl5pPr marL="1991380" algn="l" defTabSz="995690" rtl="0" eaLnBrk="1" latinLnBrk="0" hangingPunct="1">
      <a:defRPr kumimoji="1" sz="1300" kern="1200">
        <a:solidFill>
          <a:schemeClr val="tx1"/>
        </a:solidFill>
        <a:latin typeface="+mn-lt"/>
        <a:ea typeface="+mn-ea"/>
        <a:cs typeface="+mn-cs"/>
      </a:defRPr>
    </a:lvl5pPr>
    <a:lvl6pPr marL="2489225" algn="l" defTabSz="995690" rtl="0" eaLnBrk="1" latinLnBrk="0" hangingPunct="1">
      <a:defRPr kumimoji="1" sz="1300" kern="1200">
        <a:solidFill>
          <a:schemeClr val="tx1"/>
        </a:solidFill>
        <a:latin typeface="+mn-lt"/>
        <a:ea typeface="+mn-ea"/>
        <a:cs typeface="+mn-cs"/>
      </a:defRPr>
    </a:lvl6pPr>
    <a:lvl7pPr marL="2987070" algn="l" defTabSz="995690" rtl="0" eaLnBrk="1" latinLnBrk="0" hangingPunct="1">
      <a:defRPr kumimoji="1" sz="1300" kern="1200">
        <a:solidFill>
          <a:schemeClr val="tx1"/>
        </a:solidFill>
        <a:latin typeface="+mn-lt"/>
        <a:ea typeface="+mn-ea"/>
        <a:cs typeface="+mn-cs"/>
      </a:defRPr>
    </a:lvl7pPr>
    <a:lvl8pPr marL="3484916" algn="l" defTabSz="995690" rtl="0" eaLnBrk="1" latinLnBrk="0" hangingPunct="1">
      <a:defRPr kumimoji="1" sz="1300" kern="1200">
        <a:solidFill>
          <a:schemeClr val="tx1"/>
        </a:solidFill>
        <a:latin typeface="+mn-lt"/>
        <a:ea typeface="+mn-ea"/>
        <a:cs typeface="+mn-cs"/>
      </a:defRPr>
    </a:lvl8pPr>
    <a:lvl9pPr marL="3982761" algn="l" defTabSz="995690"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1</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10</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11</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12</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13</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14</a:t>
            </a:fld>
            <a:endParaRPr kumimoji="1" lang="ja-JP" altLang="en-US"/>
          </a:p>
        </p:txBody>
      </p:sp>
    </p:spTree>
    <p:extLst>
      <p:ext uri="{BB962C8B-B14F-4D97-AF65-F5344CB8AC3E}">
        <p14:creationId xmlns:p14="http://schemas.microsoft.com/office/powerpoint/2010/main" val="334942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2</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3</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4</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5</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6</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7</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8</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6528320-2C06-41FD-B7CD-B4D79C542D12}" type="slidenum">
              <a:rPr kumimoji="1" lang="ja-JP" altLang="en-US" smtClean="0"/>
              <a:t>9</a:t>
            </a:fld>
            <a:endParaRPr kumimoji="1" lang="ja-JP" altLang="en-US"/>
          </a:p>
        </p:txBody>
      </p:sp>
    </p:spTree>
    <p:extLst>
      <p:ext uri="{BB962C8B-B14F-4D97-AF65-F5344CB8AC3E}">
        <p14:creationId xmlns:p14="http://schemas.microsoft.com/office/powerpoint/2010/main" val="692627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pic>
        <p:nvPicPr>
          <p:cNvPr id="8" name="図 7" descr="挿絵, プレート が含まれている画像&#10;&#10;自動的に生成された説明">
            <a:extLst>
              <a:ext uri="{FF2B5EF4-FFF2-40B4-BE49-F238E27FC236}">
                <a16:creationId xmlns:a16="http://schemas.microsoft.com/office/drawing/2014/main" id="{64682EAE-C5E2-41ED-A0A1-C6D5B6D0A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3604" y="6459646"/>
            <a:ext cx="2435624" cy="633353"/>
          </a:xfrm>
          <a:prstGeom prst="rect">
            <a:avLst/>
          </a:prstGeom>
        </p:spPr>
      </p:pic>
    </p:spTree>
    <p:extLst>
      <p:ext uri="{BB962C8B-B14F-4D97-AF65-F5344CB8AC3E}">
        <p14:creationId xmlns:p14="http://schemas.microsoft.com/office/powerpoint/2010/main" val="145135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336989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6" y="302803"/>
            <a:ext cx="2406015" cy="64515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670" y="302803"/>
            <a:ext cx="7039822" cy="64515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101023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AA1F19-BD85-4118-8DF1-4E292C0D23A3}"/>
              </a:ext>
            </a:extLst>
          </p:cNvPr>
          <p:cNvSpPr>
            <a:spLocks noGrp="1"/>
          </p:cNvSpPr>
          <p:nvPr>
            <p:ph type="ctrTitle"/>
          </p:nvPr>
        </p:nvSpPr>
        <p:spPr>
          <a:xfrm>
            <a:off x="1336675" y="1238250"/>
            <a:ext cx="8020050" cy="26320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DBACB1F-C0B0-481D-ACC4-7D0D48A59579}"/>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F66EDAD-19F4-4FC2-91F2-81EB3F0EC630}"/>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0B03DDC1-7C19-4CD9-A141-70251C529D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6BFB42-94A7-4823-990C-3EE387C7275E}"/>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52676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071C1-C1DA-46DB-AF3C-C55719E0EE2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361582-93C2-448E-8BB5-E543C03447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6D1AA2-67B2-44D4-973A-3E318D8150E1}"/>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0F3BF967-9948-431C-ACAC-1A090AACCF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AD3370-9B2E-4DFC-8410-2667CF3E513A}"/>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83575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D4097A-C6CA-4E79-9640-535A6461B02D}"/>
              </a:ext>
            </a:extLst>
          </p:cNvPr>
          <p:cNvSpPr>
            <a:spLocks noGrp="1"/>
          </p:cNvSpPr>
          <p:nvPr>
            <p:ph type="title"/>
          </p:nvPr>
        </p:nvSpPr>
        <p:spPr>
          <a:xfrm>
            <a:off x="730250" y="1884363"/>
            <a:ext cx="9221788" cy="31464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7A3C5C-01E8-4A74-B281-AAAE289152E9}"/>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1003E2-DE4C-4C06-A256-FE9DA20419C0}"/>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70DF8EC2-CA28-41FD-B310-EBEDCA9709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835EEA-7863-435E-BAED-1BF83AF30F76}"/>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253797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1D5A6-EB3C-4650-AC8D-E948C2A012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A28897-0BFE-4F18-B67B-9B35D390DC92}"/>
              </a:ext>
            </a:extLst>
          </p:cNvPr>
          <p:cNvSpPr>
            <a:spLocks noGrp="1"/>
          </p:cNvSpPr>
          <p:nvPr>
            <p:ph sz="half" idx="1"/>
          </p:nvPr>
        </p:nvSpPr>
        <p:spPr>
          <a:xfrm>
            <a:off x="735013" y="2012950"/>
            <a:ext cx="4535487" cy="47974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B3E651C-F409-49E7-A9E3-4950360DA3BA}"/>
              </a:ext>
            </a:extLst>
          </p:cNvPr>
          <p:cNvSpPr>
            <a:spLocks noGrp="1"/>
          </p:cNvSpPr>
          <p:nvPr>
            <p:ph sz="half" idx="2"/>
          </p:nvPr>
        </p:nvSpPr>
        <p:spPr>
          <a:xfrm>
            <a:off x="5422900" y="2012950"/>
            <a:ext cx="4535488" cy="47974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1AEAF7-192B-446A-B4E5-3325D3ACDEFA}"/>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6" name="フッター プレースホルダー 5">
            <a:extLst>
              <a:ext uri="{FF2B5EF4-FFF2-40B4-BE49-F238E27FC236}">
                <a16:creationId xmlns:a16="http://schemas.microsoft.com/office/drawing/2014/main" id="{7F203C94-078A-4CE2-AA57-E66AE15387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CD9326-2F1C-4644-BD69-7D18D83B7BD7}"/>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217526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4EC90-0063-4837-9108-F66A7139DA5B}"/>
              </a:ext>
            </a:extLst>
          </p:cNvPr>
          <p:cNvSpPr>
            <a:spLocks noGrp="1"/>
          </p:cNvSpPr>
          <p:nvPr>
            <p:ph type="title"/>
          </p:nvPr>
        </p:nvSpPr>
        <p:spPr>
          <a:xfrm>
            <a:off x="736600" y="403225"/>
            <a:ext cx="9223375" cy="146050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4EB51A-9BC0-4F89-A1AF-D182AE5347EA}"/>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9F0660F-27EC-471E-9623-2FEBC5788A04}"/>
              </a:ext>
            </a:extLst>
          </p:cNvPr>
          <p:cNvSpPr>
            <a:spLocks noGrp="1"/>
          </p:cNvSpPr>
          <p:nvPr>
            <p:ph sz="half" idx="2"/>
          </p:nvPr>
        </p:nvSpPr>
        <p:spPr>
          <a:xfrm>
            <a:off x="736600" y="2762250"/>
            <a:ext cx="4524375" cy="406241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AF20A75-5780-428B-A1A0-95C8816FEC2A}"/>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D70E7D0-1AA0-4B88-9428-93D08E81698A}"/>
              </a:ext>
            </a:extLst>
          </p:cNvPr>
          <p:cNvSpPr>
            <a:spLocks noGrp="1"/>
          </p:cNvSpPr>
          <p:nvPr>
            <p:ph sz="quarter" idx="4"/>
          </p:nvPr>
        </p:nvSpPr>
        <p:spPr>
          <a:xfrm>
            <a:off x="5413375" y="2762250"/>
            <a:ext cx="4546600" cy="406241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46A2664-F7C0-41D5-9584-4BF2FBA4A314}"/>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8" name="フッター プレースホルダー 7">
            <a:extLst>
              <a:ext uri="{FF2B5EF4-FFF2-40B4-BE49-F238E27FC236}">
                <a16:creationId xmlns:a16="http://schemas.microsoft.com/office/drawing/2014/main" id="{54B7353D-EACB-4650-8544-02F78D72AD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742877C-5350-47E4-A11F-CE20145A4A96}"/>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123005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E9DB57-1F26-46DA-BFC1-EC4B52DD28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A8BD193-BB0B-41B1-98DD-CD277BC783C8}"/>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4" name="フッター プレースホルダー 3">
            <a:extLst>
              <a:ext uri="{FF2B5EF4-FFF2-40B4-BE49-F238E27FC236}">
                <a16:creationId xmlns:a16="http://schemas.microsoft.com/office/drawing/2014/main" id="{B7ABE2D3-E16E-4065-B085-CC017DC95F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FBF084-625B-4909-8D09-CD75AAAF39B3}"/>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1832231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8847DA8-BFC8-4DE6-957B-3590EA7B9720}"/>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3" name="フッター プレースホルダー 2">
            <a:extLst>
              <a:ext uri="{FF2B5EF4-FFF2-40B4-BE49-F238E27FC236}">
                <a16:creationId xmlns:a16="http://schemas.microsoft.com/office/drawing/2014/main" id="{D1B379F0-DAAA-4EF5-A70B-6B4C8BEBE1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9908DE-6968-40FC-B70A-41EF369D1FD4}"/>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2781366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003A6-0A6D-44AD-A548-57EBF34115D0}"/>
              </a:ext>
            </a:extLst>
          </p:cNvPr>
          <p:cNvSpPr>
            <a:spLocks noGrp="1"/>
          </p:cNvSpPr>
          <p:nvPr>
            <p:ph type="title"/>
          </p:nvPr>
        </p:nvSpPr>
        <p:spPr>
          <a:xfrm>
            <a:off x="736600" y="504825"/>
            <a:ext cx="3449638" cy="1763713"/>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373868-171D-40A8-A56B-B282A3430659}"/>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870CE6-4776-480A-BDB3-4D2A8AF4B3DA}"/>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BD3C26-50B6-4421-8FDD-56BD1CE7F6C1}"/>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6" name="フッター プレースホルダー 5">
            <a:extLst>
              <a:ext uri="{FF2B5EF4-FFF2-40B4-BE49-F238E27FC236}">
                <a16:creationId xmlns:a16="http://schemas.microsoft.com/office/drawing/2014/main" id="{D55673F0-C6E2-44AC-917E-27EC23FF63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F1AAFF-36CD-4A5B-93D7-310C5059B268}"/>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156897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421287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83F933-2F75-458A-B4AF-C651CE88F741}"/>
              </a:ext>
            </a:extLst>
          </p:cNvPr>
          <p:cNvSpPr>
            <a:spLocks noGrp="1"/>
          </p:cNvSpPr>
          <p:nvPr>
            <p:ph type="title"/>
          </p:nvPr>
        </p:nvSpPr>
        <p:spPr>
          <a:xfrm>
            <a:off x="736600" y="504825"/>
            <a:ext cx="3449638" cy="1763713"/>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4C9649-25AC-4EB9-9C35-7FE9A49AC437}"/>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55C6DD0-304E-4BBF-ADC7-D7540F6C9167}"/>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0F6F33-F906-4651-8F6D-097A5B21CB5E}"/>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6" name="フッター プレースホルダー 5">
            <a:extLst>
              <a:ext uri="{FF2B5EF4-FFF2-40B4-BE49-F238E27FC236}">
                <a16:creationId xmlns:a16="http://schemas.microsoft.com/office/drawing/2014/main" id="{8ED78116-7727-4DDE-91E2-B504431E5F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1B1D24-42A5-4600-A130-D0539E2D3086}"/>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119425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43275-9052-40EB-9EDB-FC8B14C7E84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BA0FB-ADD1-4D73-A406-67AC381F1D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2F1FEB-7237-408F-A684-F24AC8428E32}"/>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E1469CAC-D33B-480B-93B2-4B25958517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85045F-4993-4A89-BE29-730232C04158}"/>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1263162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80A6D5A-4FCB-4BEB-B504-61124C45AD15}"/>
              </a:ext>
            </a:extLst>
          </p:cNvPr>
          <p:cNvSpPr>
            <a:spLocks noGrp="1"/>
          </p:cNvSpPr>
          <p:nvPr>
            <p:ph type="title" orient="vert"/>
          </p:nvPr>
        </p:nvSpPr>
        <p:spPr>
          <a:xfrm>
            <a:off x="7653338" y="403225"/>
            <a:ext cx="2305050" cy="640715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0D3B71-9616-454E-9FEF-E9066433CE8F}"/>
              </a:ext>
            </a:extLst>
          </p:cNvPr>
          <p:cNvSpPr>
            <a:spLocks noGrp="1"/>
          </p:cNvSpPr>
          <p:nvPr>
            <p:ph type="body" orient="vert" idx="1"/>
          </p:nvPr>
        </p:nvSpPr>
        <p:spPr>
          <a:xfrm>
            <a:off x="735013" y="403225"/>
            <a:ext cx="6765925" cy="640715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B03156-39E6-47A8-918B-6AF990D197D4}"/>
              </a:ext>
            </a:extLst>
          </p:cNvPr>
          <p:cNvSpPr>
            <a:spLocks noGrp="1"/>
          </p:cNvSpPr>
          <p:nvPr>
            <p:ph type="dt" sz="half" idx="10"/>
          </p:nvPr>
        </p:nvSpPr>
        <p:spPr/>
        <p:txBody>
          <a:bodyPr/>
          <a:lstStyle/>
          <a:p>
            <a:fld id="{C612395C-41A7-4950-9CF6-DC9559B29262}"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21CE48C7-1B88-44E5-877B-7BCD142A3D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D19600-575B-4D8A-B677-E5E7F7E8BDD5}"/>
              </a:ext>
            </a:extLst>
          </p:cNvPr>
          <p:cNvSpPr>
            <a:spLocks noGrp="1"/>
          </p:cNvSpPr>
          <p:nvPr>
            <p:ph type="sldNum" sz="quarter" idx="12"/>
          </p:nvPr>
        </p:nvSpPr>
        <p:spPr/>
        <p:txBody>
          <a:body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223095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5"/>
            <a:ext cx="9089390" cy="1501751"/>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3565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670"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812" y="1764296"/>
            <a:ext cx="4722918"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25132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1" y="1692535"/>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671"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2099" y="1692535"/>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295652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165630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155438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1" y="301050"/>
            <a:ext cx="3518055" cy="1281214"/>
          </a:xfrm>
        </p:spPr>
        <p:txBody>
          <a:bodyPr anchor="b"/>
          <a:lstStyle>
            <a:lvl1pPr algn="l">
              <a:defRPr sz="2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671"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147397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6"/>
            <a:ext cx="6416040" cy="624855"/>
          </a:xfrm>
        </p:spPr>
        <p:txBody>
          <a:bodyPr anchor="b"/>
          <a:lstStyle>
            <a:lvl1pPr algn="l">
              <a:defRPr sz="22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kumimoji="1" lang="ja-JP" altLang="en-US"/>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E24EA1D-6B0E-41E5-82C9-471F2965CF95}" type="datetimeFigureOut">
              <a:rPr kumimoji="1" lang="ja-JP" altLang="en-US" smtClean="0"/>
              <a:t>2023/6/28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398477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1" y="302803"/>
            <a:ext cx="9624060" cy="1260211"/>
          </a:xfrm>
          <a:prstGeom prst="rect">
            <a:avLst/>
          </a:prstGeom>
        </p:spPr>
        <p:txBody>
          <a:bodyPr vert="horz" lIns="99569" tIns="49785" rIns="99569" bIns="4978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1" y="1764296"/>
            <a:ext cx="9624060" cy="4990084"/>
          </a:xfrm>
          <a:prstGeom prst="rect">
            <a:avLst/>
          </a:prstGeom>
        </p:spPr>
        <p:txBody>
          <a:bodyPr vert="horz" lIns="99569" tIns="49785" rIns="99569" bIns="4978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671" y="7008174"/>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fld id="{DE24EA1D-6B0E-41E5-82C9-471F2965CF95}" type="datetimeFigureOut">
              <a:rPr kumimoji="1" lang="ja-JP" altLang="en-US" smtClean="0"/>
              <a:t>2023/6/28</a:t>
            </a:fld>
            <a:endParaRPr kumimoji="1" lang="ja-JP" altLang="en-US"/>
          </a:p>
        </p:txBody>
      </p:sp>
      <p:sp>
        <p:nvSpPr>
          <p:cNvPr id="5" name="フッター プレースホルダー 4"/>
          <p:cNvSpPr>
            <a:spLocks noGrp="1"/>
          </p:cNvSpPr>
          <p:nvPr>
            <p:ph type="ftr" sz="quarter" idx="3"/>
          </p:nvPr>
        </p:nvSpPr>
        <p:spPr>
          <a:xfrm>
            <a:off x="3653580" y="7008174"/>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4" y="7008174"/>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2498545C-FBD0-47E1-A633-39AEFB217838}" type="slidenum">
              <a:rPr kumimoji="1" lang="ja-JP" altLang="en-US" smtClean="0"/>
              <a:t>‹#›</a:t>
            </a:fld>
            <a:endParaRPr kumimoji="1" lang="ja-JP" altLang="en-US"/>
          </a:p>
        </p:txBody>
      </p:sp>
    </p:spTree>
    <p:extLst>
      <p:ext uri="{BB962C8B-B14F-4D97-AF65-F5344CB8AC3E}">
        <p14:creationId xmlns:p14="http://schemas.microsoft.com/office/powerpoint/2010/main" val="3494813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77516B-6BFE-4E2E-AD61-F8D26C96D348}"/>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146837-38D3-48DE-AADE-DCCF6791761E}"/>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7222B9-73A3-419D-841A-F9C67B7FE25B}"/>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C612395C-41A7-4950-9CF6-DC9559B29262}"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57091850-8762-436A-9B81-67E2D2BB1083}"/>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13EFD8B-98EC-4FDA-8377-2952CDEAB94E}"/>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3F95310C-27C8-4399-9742-1A4D02FD96F1}" type="slidenum">
              <a:rPr kumimoji="1" lang="ja-JP" altLang="en-US" smtClean="0"/>
              <a:t>‹#›</a:t>
            </a:fld>
            <a:endParaRPr kumimoji="1" lang="ja-JP" altLang="en-US"/>
          </a:p>
        </p:txBody>
      </p:sp>
    </p:spTree>
    <p:extLst>
      <p:ext uri="{BB962C8B-B14F-4D97-AF65-F5344CB8AC3E}">
        <p14:creationId xmlns:p14="http://schemas.microsoft.com/office/powerpoint/2010/main" val="2215777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44" name="黄ライン下"/>
          <p:cNvCxnSpPr/>
          <p:nvPr/>
        </p:nvCxnSpPr>
        <p:spPr>
          <a:xfrm>
            <a:off x="2700406" y="1777974"/>
            <a:ext cx="5238582"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見出し"/>
          <p:cNvSpPr txBox="1">
            <a:spLocks/>
          </p:cNvSpPr>
          <p:nvPr/>
        </p:nvSpPr>
        <p:spPr>
          <a:xfrm>
            <a:off x="2700406" y="1401501"/>
            <a:ext cx="5292588" cy="376473"/>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dist"/>
            <a:r>
              <a:rPr lang="ja-JP" altLang="ja-JP" sz="2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企業が導入を決めた</a:t>
            </a:r>
            <a:r>
              <a:rPr lang="en-US" altLang="ja-JP" sz="2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2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の理由</a:t>
            </a:r>
            <a:endParaRPr lang="ja-JP" altLang="en-US" sz="2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9388649" y="6300911"/>
            <a:ext cx="782587" cy="253916"/>
          </a:xfrm>
          <a:prstGeom prst="rect">
            <a:avLst/>
          </a:prstGeom>
          <a:noFill/>
        </p:spPr>
        <p:txBody>
          <a:bodyPr wrap="none" rtlCol="0">
            <a:spAutoFit/>
          </a:bodyPr>
          <a:lstStyle/>
          <a:p>
            <a:pPr algn="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2023.3</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版</a:t>
            </a:r>
          </a:p>
        </p:txBody>
      </p:sp>
      <p:pic>
        <p:nvPicPr>
          <p:cNvPr id="6" name="図 5" descr="食品, プレート, 挿絵, 記号 が含まれている画像&#10;&#10;自動的に生成された説明">
            <a:extLst>
              <a:ext uri="{FF2B5EF4-FFF2-40B4-BE49-F238E27FC236}">
                <a16:creationId xmlns:a16="http://schemas.microsoft.com/office/drawing/2014/main" id="{265AD60F-935A-45B5-A896-338479834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511" y="2489565"/>
            <a:ext cx="7149213" cy="2589653"/>
          </a:xfrm>
          <a:prstGeom prst="rect">
            <a:avLst/>
          </a:prstGeom>
        </p:spPr>
      </p:pic>
      <p:pic>
        <p:nvPicPr>
          <p:cNvPr id="10" name="図 9" descr="黒い背景と白い文字&#10;&#10;自動的に生成された説明">
            <a:extLst>
              <a:ext uri="{FF2B5EF4-FFF2-40B4-BE49-F238E27FC236}">
                <a16:creationId xmlns:a16="http://schemas.microsoft.com/office/drawing/2014/main" id="{E3594E1F-7C45-488E-B67F-D24B48D38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572" y="6502400"/>
            <a:ext cx="2745611" cy="418277"/>
          </a:xfrm>
          <a:prstGeom prst="rect">
            <a:avLst/>
          </a:prstGeom>
        </p:spPr>
      </p:pic>
    </p:spTree>
    <p:extLst>
      <p:ext uri="{BB962C8B-B14F-4D97-AF65-F5344CB8AC3E}">
        <p14:creationId xmlns:p14="http://schemas.microsoft.com/office/powerpoint/2010/main" val="100501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5FFC063-259B-4527-96FB-C11AC96D98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2"/>
          </a:xfrm>
          <a:prstGeom prst="rect">
            <a:avLst/>
          </a:prstGeom>
        </p:spPr>
      </p:pic>
      <p:sp>
        <p:nvSpPr>
          <p:cNvPr id="25"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4410596" y="1988647"/>
            <a:ext cx="5688632"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3953572"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導入しやすい価格、</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高いコストパフォーマンス</a:t>
            </a:r>
          </a:p>
        </p:txBody>
      </p:sp>
      <p:sp>
        <p:nvSpPr>
          <p:cNvPr id="17" name="本文"/>
          <p:cNvSpPr txBox="1">
            <a:spLocks/>
          </p:cNvSpPr>
          <p:nvPr/>
        </p:nvSpPr>
        <p:spPr>
          <a:xfrm>
            <a:off x="1926320" y="5364806"/>
            <a:ext cx="6876764" cy="1201617"/>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サービス導入によって削減できる内部コスト（労力や時間）や外部コスト（イラスト等の発注等）を考えれば、コストパフォーマンスは高い</a:t>
            </a:r>
            <a:endParaRPr lang="ja-JP"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見出し"/>
          <p:cNvSpPr txBox="1">
            <a:spLocks/>
          </p:cNvSpPr>
          <p:nvPr/>
        </p:nvSpPr>
        <p:spPr>
          <a:xfrm>
            <a:off x="2466380" y="4680335"/>
            <a:ext cx="5722062" cy="25242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just"/>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32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見出し"/>
          <p:cNvSpPr txBox="1">
            <a:spLocks/>
          </p:cNvSpPr>
          <p:nvPr/>
        </p:nvSpPr>
        <p:spPr>
          <a:xfrm>
            <a:off x="2412061" y="3492599"/>
            <a:ext cx="7111103"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en-US" altLang="ja-JP" sz="9500" b="1" dirty="0">
                <a:ln w="38100">
                  <a:solidFill>
                    <a:srgbClr val="FCEA04"/>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96</a:t>
            </a:r>
            <a:r>
              <a:rPr lang="en-US" altLang="ja-JP" sz="9500" dirty="0">
                <a:ln w="38100">
                  <a:solidFill>
                    <a:srgbClr val="FCEA04"/>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500" b="1" dirty="0">
                <a:ln w="38100">
                  <a:solidFill>
                    <a:srgbClr val="FCEA04"/>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000</a:t>
            </a:r>
            <a:r>
              <a:rPr lang="ja-JP" altLang="en-US" sz="7200" b="1" dirty="0">
                <a:ln w="38100">
                  <a:solidFill>
                    <a:srgbClr val="FCEA04"/>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（税別）</a:t>
            </a:r>
          </a:p>
        </p:txBody>
      </p:sp>
      <p:sp>
        <p:nvSpPr>
          <p:cNvPr id="19" name="見出し"/>
          <p:cNvSpPr txBox="1">
            <a:spLocks/>
          </p:cNvSpPr>
          <p:nvPr/>
        </p:nvSpPr>
        <p:spPr>
          <a:xfrm>
            <a:off x="2610396" y="2915742"/>
            <a:ext cx="5400600" cy="504849"/>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法人の利用料は、</a:t>
            </a:r>
            <a:r>
              <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年間で</a:t>
            </a:r>
          </a:p>
        </p:txBody>
      </p:sp>
      <p:sp>
        <p:nvSpPr>
          <p:cNvPr id="22" name="見出し"/>
          <p:cNvSpPr txBox="1">
            <a:spLocks/>
          </p:cNvSpPr>
          <p:nvPr/>
        </p:nvSpPr>
        <p:spPr>
          <a:xfrm>
            <a:off x="6210796" y="3276576"/>
            <a:ext cx="1872208" cy="25242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CCFF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CC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solidFill>
                  <a:srgbClr val="FFFF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8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3200" dirty="0">
              <a:solidFill>
                <a:srgbClr val="84E3F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7872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2DCEA4-0324-4DE6-A828-E9A8EAEC4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1"/>
          </a:xfrm>
          <a:prstGeom prst="rect">
            <a:avLst/>
          </a:prstGeom>
        </p:spPr>
      </p:pic>
      <p:sp>
        <p:nvSpPr>
          <p:cNvPr id="20"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2754412" y="1988647"/>
            <a:ext cx="6984776"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2070072"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子会社の</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コンプライアンス</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教育も支援可能</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8</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46" name="Picture 2" descr="D:\01_案件\HTC\201805_カスタムPPT資料制作\イラスト\05-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828" y="2144868"/>
            <a:ext cx="2817411" cy="4300059"/>
          </a:xfrm>
          <a:prstGeom prst="rect">
            <a:avLst/>
          </a:prstGeom>
          <a:noFill/>
          <a:extLst>
            <a:ext uri="{909E8E84-426E-40DD-AFC4-6F175D3DCCD1}">
              <a14:hiddenFill xmlns:a14="http://schemas.microsoft.com/office/drawing/2010/main">
                <a:solidFill>
                  <a:srgbClr val="FFFFFF"/>
                </a:solidFill>
              </a14:hiddenFill>
            </a:ext>
          </a:extLst>
        </p:spPr>
      </p:pic>
      <p:sp>
        <p:nvSpPr>
          <p:cNvPr id="21" name="本文"/>
          <p:cNvSpPr txBox="1">
            <a:spLocks/>
          </p:cNvSpPr>
          <p:nvPr/>
        </p:nvSpPr>
        <p:spPr>
          <a:xfrm>
            <a:off x="807380" y="2867455"/>
            <a:ext cx="5583436"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●有償のオプション契約で、国内・国外を問わず子会社も含めて利用できる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●親会社が作った教材を子会社にも利用可能。子会社自身も各種コンテンツをカスタマイズし、独自の教材作成が可能</a:t>
            </a: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●親会社の子会社に対する監督責任が問われる中、必須とされる子会社へのコンプライアンス支援が負荷なく行える</a:t>
            </a:r>
          </a:p>
        </p:txBody>
      </p:sp>
    </p:spTree>
    <p:extLst>
      <p:ext uri="{BB962C8B-B14F-4D97-AF65-F5344CB8AC3E}">
        <p14:creationId xmlns:p14="http://schemas.microsoft.com/office/powerpoint/2010/main" val="116791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2318B4-8233-4482-BBD1-5E41DBDF11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2"/>
          </a:xfrm>
          <a:prstGeom prst="rect">
            <a:avLst/>
          </a:prstGeom>
        </p:spPr>
      </p:pic>
      <p:sp>
        <p:nvSpPr>
          <p:cNvPr id="23" name="数字"/>
          <p:cNvSpPr txBox="1">
            <a:spLocks/>
          </p:cNvSpPr>
          <p:nvPr/>
        </p:nvSpPr>
        <p:spPr>
          <a:xfrm>
            <a:off x="1696877" y="2916535"/>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3114452" y="1988647"/>
            <a:ext cx="7056784"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2369396"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9</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Picture 2" descr="D:\01_案件\HTC\201805_カスタムPPT資料制作\イラスト\06-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0801" y="2782490"/>
            <a:ext cx="3880395" cy="3158381"/>
          </a:xfrm>
          <a:prstGeom prst="rect">
            <a:avLst/>
          </a:prstGeom>
          <a:noFill/>
          <a:extLst>
            <a:ext uri="{909E8E84-426E-40DD-AFC4-6F175D3DCCD1}">
              <a14:hiddenFill xmlns:a14="http://schemas.microsoft.com/office/drawing/2010/main">
                <a:solidFill>
                  <a:srgbClr val="FFFFFF"/>
                </a:solidFill>
              </a14:hiddenFill>
            </a:ext>
          </a:extLst>
        </p:spPr>
      </p:pic>
      <p:sp>
        <p:nvSpPr>
          <p:cNvPr id="9" name="見出し"/>
          <p:cNvSpPr txBox="1">
            <a:spLocks/>
          </p:cNvSpPr>
          <p:nvPr/>
        </p:nvSpPr>
        <p:spPr>
          <a:xfrm>
            <a:off x="2643584"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職場ごとの</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コンプライアンス推進活動を促進</a:t>
            </a:r>
          </a:p>
        </p:txBody>
      </p:sp>
      <p:sp>
        <p:nvSpPr>
          <p:cNvPr id="21" name="本文"/>
          <p:cNvSpPr txBox="1">
            <a:spLocks/>
          </p:cNvSpPr>
          <p:nvPr/>
        </p:nvSpPr>
        <p:spPr>
          <a:xfrm>
            <a:off x="954212" y="2776359"/>
            <a:ext cx="4608512"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●組織によって異なるコンプライアンスリスク。豊富なコンテンツから、組織ごとに必要なテーマを選んで提供することで、きめ細かな支援が実現できる</a:t>
            </a: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●研修用資料や便りを使って、現場に合ったヒヤリ・ハットの情報を共有し、事故やコンプライアンス違反の防止に活用できる</a:t>
            </a:r>
          </a:p>
        </p:txBody>
      </p:sp>
    </p:spTree>
    <p:extLst>
      <p:ext uri="{BB962C8B-B14F-4D97-AF65-F5344CB8AC3E}">
        <p14:creationId xmlns:p14="http://schemas.microsoft.com/office/powerpoint/2010/main" val="385788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69B90D-BE5A-46AC-B3DB-8CEB03B257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769"/>
          <a:stretch/>
        </p:blipFill>
        <p:spPr>
          <a:xfrm>
            <a:off x="180000" y="1800000"/>
            <a:ext cx="6324613" cy="5761261"/>
          </a:xfrm>
          <a:prstGeom prst="rect">
            <a:avLst/>
          </a:prstGeom>
        </p:spPr>
      </p:pic>
      <p:sp>
        <p:nvSpPr>
          <p:cNvPr id="19" name="数字"/>
          <p:cNvSpPr txBox="1">
            <a:spLocks/>
          </p:cNvSpPr>
          <p:nvPr/>
        </p:nvSpPr>
        <p:spPr>
          <a:xfrm>
            <a:off x="378148" y="2700511"/>
            <a:ext cx="3050656"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kern="30000"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数字"/>
          <p:cNvSpPr txBox="1">
            <a:spLocks/>
          </p:cNvSpPr>
          <p:nvPr/>
        </p:nvSpPr>
        <p:spPr>
          <a:xfrm>
            <a:off x="2754412" y="2700511"/>
            <a:ext cx="3050656"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kern="30000"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黄ライン上"/>
          <p:cNvCxnSpPr/>
          <p:nvPr/>
        </p:nvCxnSpPr>
        <p:spPr>
          <a:xfrm>
            <a:off x="2754412" y="1548383"/>
            <a:ext cx="6552728"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682404" y="1044327"/>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信頼できる、数多くの導入実績</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10</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本文"/>
          <p:cNvSpPr txBox="1">
            <a:spLocks/>
          </p:cNvSpPr>
          <p:nvPr/>
        </p:nvSpPr>
        <p:spPr>
          <a:xfrm>
            <a:off x="1026220" y="2700511"/>
            <a:ext cx="4339890"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●上場・非上場を問わず</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1,100</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社以上の契約数（</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2023</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月時点）。契約更新率は</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割以上。会員企業のクチコミで導入する企業も多数</a:t>
            </a: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●民間企業だけでなく、独立行政法人、協同組合、地方自治体も導入している</a:t>
            </a:r>
          </a:p>
        </p:txBody>
      </p:sp>
      <p:pic>
        <p:nvPicPr>
          <p:cNvPr id="16" name="図 15">
            <a:extLst>
              <a:ext uri="{FF2B5EF4-FFF2-40B4-BE49-F238E27FC236}">
                <a16:creationId xmlns:a16="http://schemas.microsoft.com/office/drawing/2014/main" id="{E10806BD-3606-49B4-879C-EF0003875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24" y="2702439"/>
            <a:ext cx="3814144" cy="2771093"/>
          </a:xfrm>
          <a:prstGeom prst="rect">
            <a:avLst/>
          </a:prstGeom>
        </p:spPr>
      </p:pic>
      <p:sp>
        <p:nvSpPr>
          <p:cNvPr id="17" name="テキスト ボックス 16">
            <a:extLst>
              <a:ext uri="{FF2B5EF4-FFF2-40B4-BE49-F238E27FC236}">
                <a16:creationId xmlns:a16="http://schemas.microsoft.com/office/drawing/2014/main" id="{D0BFF893-D514-4054-AC4C-FA2D85D66A38}"/>
              </a:ext>
            </a:extLst>
          </p:cNvPr>
          <p:cNvSpPr txBox="1"/>
          <p:nvPr/>
        </p:nvSpPr>
        <p:spPr>
          <a:xfrm>
            <a:off x="6309124" y="4368889"/>
            <a:ext cx="3430064" cy="707886"/>
          </a:xfrm>
          <a:prstGeom prst="rect">
            <a:avLst/>
          </a:prstGeom>
          <a:noFill/>
        </p:spPr>
        <p:txBody>
          <a:bodyPr wrap="square" rtlCol="0">
            <a:spAutoFit/>
          </a:bodyPr>
          <a:lstStyle/>
          <a:p>
            <a:pPr algn="ctr"/>
            <a:r>
              <a:rPr lang="en-US" altLang="ja-JP" sz="4000" b="1" dirty="0">
                <a:solidFill>
                  <a:schemeClr val="bg1"/>
                </a:solidFill>
                <a:latin typeface="メイリオ" panose="020B0604030504040204" pitchFamily="50" charset="-128"/>
                <a:ea typeface="メイリオ" panose="020B0604030504040204" pitchFamily="50" charset="-128"/>
              </a:rPr>
              <a:t>1,100</a:t>
            </a:r>
            <a:r>
              <a:rPr kumimoji="1" lang="ja-JP" altLang="en-US" sz="4000" b="1" dirty="0">
                <a:solidFill>
                  <a:schemeClr val="bg1"/>
                </a:solidFill>
                <a:latin typeface="メイリオ" panose="020B0604030504040204" pitchFamily="50" charset="-128"/>
                <a:ea typeface="メイリオ" panose="020B0604030504040204" pitchFamily="50" charset="-128"/>
              </a:rPr>
              <a:t>社</a:t>
            </a:r>
            <a:r>
              <a:rPr kumimoji="1" lang="ja-JP" altLang="en-US" sz="2800" b="1" dirty="0">
                <a:solidFill>
                  <a:schemeClr val="bg1"/>
                </a:solidFill>
                <a:latin typeface="メイリオ" panose="020B0604030504040204" pitchFamily="50" charset="-128"/>
                <a:ea typeface="メイリオ" panose="020B0604030504040204" pitchFamily="50" charset="-128"/>
              </a:rPr>
              <a:t>以上</a:t>
            </a:r>
            <a:r>
              <a:rPr kumimoji="1" lang="en-US" altLang="ja-JP" sz="2800" b="1" dirty="0">
                <a:solidFill>
                  <a:schemeClr val="bg1"/>
                </a:solidFill>
                <a:latin typeface="メイリオ" panose="020B0604030504040204" pitchFamily="50" charset="-128"/>
                <a:ea typeface="メイリオ" panose="020B0604030504040204" pitchFamily="50" charset="-128"/>
              </a:rPr>
              <a:t>!</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9989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黄ライン上">
            <a:extLst>
              <a:ext uri="{FF2B5EF4-FFF2-40B4-BE49-F238E27FC236}">
                <a16:creationId xmlns:a16="http://schemas.microsoft.com/office/drawing/2014/main" id="{242C6282-4451-4E42-84B5-63544EBA0A4A}"/>
              </a:ext>
            </a:extLst>
          </p:cNvPr>
          <p:cNvCxnSpPr>
            <a:cxnSpLocks/>
          </p:cNvCxnSpPr>
          <p:nvPr/>
        </p:nvCxnSpPr>
        <p:spPr>
          <a:xfrm>
            <a:off x="1530276" y="1764407"/>
            <a:ext cx="7471143"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D212C8BA-7D72-44E5-852D-AB51CFCE5C12}"/>
              </a:ext>
            </a:extLst>
          </p:cNvPr>
          <p:cNvSpPr txBox="1"/>
          <p:nvPr/>
        </p:nvSpPr>
        <p:spPr>
          <a:xfrm>
            <a:off x="2030394" y="5018854"/>
            <a:ext cx="8064896" cy="1631216"/>
          </a:xfrm>
          <a:prstGeom prst="rect">
            <a:avLst/>
          </a:prstGeom>
          <a:noFill/>
        </p:spPr>
        <p:txBody>
          <a:bodyPr wrap="square" rtlCol="0">
            <a:spAutoFit/>
          </a:bodyPr>
          <a:lstStyle/>
          <a:p>
            <a:r>
              <a:rPr lang="ja-JP" altLang="en-US" dirty="0"/>
              <a:t>ハイテクノロジーコミュニケーションズ株式会社</a:t>
            </a:r>
            <a:endParaRPr lang="en-US" altLang="ja-JP" dirty="0"/>
          </a:p>
          <a:p>
            <a:r>
              <a:rPr lang="en-US" altLang="ja-JP" dirty="0"/>
              <a:t>〒112-0002</a:t>
            </a:r>
            <a:r>
              <a:rPr lang="ja-JP" altLang="en-US" dirty="0"/>
              <a:t>　東京都文京区小石川</a:t>
            </a:r>
            <a:r>
              <a:rPr lang="en-US" altLang="ja-JP" dirty="0"/>
              <a:t>2-22-2</a:t>
            </a:r>
            <a:r>
              <a:rPr lang="ja-JP" altLang="en-US" dirty="0"/>
              <a:t>　和順ビル</a:t>
            </a:r>
            <a:endParaRPr lang="en-US" altLang="ja-JP" dirty="0"/>
          </a:p>
          <a:p>
            <a:r>
              <a:rPr lang="en-US" altLang="ja-JP" dirty="0"/>
              <a:t>TEL  </a:t>
            </a:r>
            <a:r>
              <a:rPr lang="ja-JP" altLang="en-US" dirty="0"/>
              <a:t>：</a:t>
            </a:r>
            <a:r>
              <a:rPr lang="en-US" altLang="ja-JP" dirty="0"/>
              <a:t>03-5840-8480</a:t>
            </a:r>
          </a:p>
          <a:p>
            <a:r>
              <a:rPr lang="en-US" altLang="ja-JP" dirty="0"/>
              <a:t>FAX  </a:t>
            </a:r>
            <a:r>
              <a:rPr lang="ja-JP" altLang="en-US" dirty="0"/>
              <a:t>：</a:t>
            </a:r>
            <a:r>
              <a:rPr lang="en-US" altLang="ja-JP" dirty="0"/>
              <a:t>03-5840-8482</a:t>
            </a:r>
          </a:p>
          <a:p>
            <a:r>
              <a:rPr lang="en-US" altLang="ja-JP" dirty="0"/>
              <a:t>Mail :cbu@htc-inc.co.jp</a:t>
            </a:r>
            <a:endParaRPr kumimoji="1" lang="ja-JP" altLang="en-US" dirty="0"/>
          </a:p>
        </p:txBody>
      </p:sp>
      <p:sp>
        <p:nvSpPr>
          <p:cNvPr id="4" name="テキスト ボックス 3">
            <a:extLst>
              <a:ext uri="{FF2B5EF4-FFF2-40B4-BE49-F238E27FC236}">
                <a16:creationId xmlns:a16="http://schemas.microsoft.com/office/drawing/2014/main" id="{789B04DE-DF58-42D8-ACEA-2FD2E35A556B}"/>
              </a:ext>
            </a:extLst>
          </p:cNvPr>
          <p:cNvSpPr txBox="1"/>
          <p:nvPr/>
        </p:nvSpPr>
        <p:spPr>
          <a:xfrm>
            <a:off x="1585690" y="2624938"/>
            <a:ext cx="7704856" cy="2000548"/>
          </a:xfrm>
          <a:prstGeom prst="rect">
            <a:avLst/>
          </a:prstGeom>
          <a:noFill/>
        </p:spPr>
        <p:txBody>
          <a:bodyPr wrap="square" rtlCol="0">
            <a:spAutoFit/>
          </a:bodyPr>
          <a:lstStyle/>
          <a:p>
            <a:r>
              <a:rPr kumimoji="1" lang="ja-JP" altLang="en-US" sz="2800" dirty="0"/>
              <a:t>ご不明な点などございましたら、</a:t>
            </a:r>
            <a:endParaRPr kumimoji="1" lang="en-US" altLang="ja-JP" sz="2800" dirty="0"/>
          </a:p>
          <a:p>
            <a:r>
              <a:rPr lang="ja-JP" altLang="en-US" sz="2800" dirty="0"/>
              <a:t>下記の連絡先まで</a:t>
            </a:r>
            <a:r>
              <a:rPr kumimoji="1" lang="ja-JP" altLang="en-US" sz="2800" dirty="0"/>
              <a:t>お気軽にお問い合わせください。</a:t>
            </a:r>
            <a:endParaRPr kumimoji="1" lang="en-US" altLang="ja-JP" sz="2800" dirty="0"/>
          </a:p>
          <a:p>
            <a:r>
              <a:rPr kumimoji="1" lang="ja-JP" altLang="en-US" sz="2800" dirty="0"/>
              <a:t>ご検討よろしくお願いいたします。</a:t>
            </a:r>
            <a:endParaRPr kumimoji="1" lang="en-US" altLang="ja-JP" sz="2800" dirty="0"/>
          </a:p>
          <a:p>
            <a:endParaRPr lang="en-US" altLang="ja-JP" dirty="0"/>
          </a:p>
          <a:p>
            <a:r>
              <a:rPr lang="en-US" altLang="ja-JP" dirty="0"/>
              <a:t>※</a:t>
            </a:r>
            <a:r>
              <a:rPr lang="ja-JP" altLang="en-US" dirty="0"/>
              <a:t>本資料の情報は</a:t>
            </a:r>
            <a:r>
              <a:rPr lang="en-US" altLang="ja-JP" dirty="0"/>
              <a:t>2023</a:t>
            </a:r>
            <a:r>
              <a:rPr lang="ja-JP" altLang="en-US" dirty="0"/>
              <a:t>年</a:t>
            </a:r>
            <a:r>
              <a:rPr lang="en-US" altLang="ja-JP" dirty="0"/>
              <a:t>7</a:t>
            </a:r>
            <a:r>
              <a:rPr lang="ja-JP" altLang="en-US" dirty="0"/>
              <a:t>月現在のものです。</a:t>
            </a:r>
            <a:endParaRPr kumimoji="1" lang="ja-JP" altLang="en-US" dirty="0"/>
          </a:p>
        </p:txBody>
      </p:sp>
      <p:sp>
        <p:nvSpPr>
          <p:cNvPr id="10" name="テキスト ボックス 9">
            <a:extLst>
              <a:ext uri="{FF2B5EF4-FFF2-40B4-BE49-F238E27FC236}">
                <a16:creationId xmlns:a16="http://schemas.microsoft.com/office/drawing/2014/main" id="{194B536E-AB21-4DFA-A092-CD650681FD14}"/>
              </a:ext>
            </a:extLst>
          </p:cNvPr>
          <p:cNvSpPr txBox="1"/>
          <p:nvPr/>
        </p:nvSpPr>
        <p:spPr>
          <a:xfrm>
            <a:off x="1171259" y="1188558"/>
            <a:ext cx="8350881" cy="646331"/>
          </a:xfrm>
          <a:prstGeom prst="rect">
            <a:avLst/>
          </a:prstGeom>
          <a:noFill/>
        </p:spPr>
        <p:txBody>
          <a:bodyPr wrap="square" rtlCol="0">
            <a:spAutoFit/>
          </a:bodyPr>
          <a:lstStyle/>
          <a:p>
            <a:pPr algn="ctr"/>
            <a:r>
              <a:rPr kumimoji="1" lang="ja-JP" altLang="en-US" sz="3600" dirty="0"/>
              <a:t>ご覧いただき、ありがとうございました。</a:t>
            </a:r>
          </a:p>
        </p:txBody>
      </p:sp>
    </p:spTree>
    <p:extLst>
      <p:ext uri="{BB962C8B-B14F-4D97-AF65-F5344CB8AC3E}">
        <p14:creationId xmlns:p14="http://schemas.microsoft.com/office/powerpoint/2010/main" val="204331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黄ライン下"/>
          <p:cNvCxnSpPr/>
          <p:nvPr/>
        </p:nvCxnSpPr>
        <p:spPr>
          <a:xfrm>
            <a:off x="2538388" y="1260351"/>
            <a:ext cx="5760640" cy="8216"/>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269152" y="756295"/>
            <a:ext cx="6155096" cy="5040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just"/>
            <a:r>
              <a:rPr lang="ja-JP" altLang="en-US" sz="3600" b="1" dirty="0">
                <a:ln w="12700">
                  <a:solidFill>
                    <a:schemeClr val="tx1"/>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「こん</a:t>
            </a:r>
            <a:r>
              <a:rPr lang="ja-JP" altLang="en-US" sz="3600" b="1" dirty="0" err="1">
                <a:ln w="12700">
                  <a:solidFill>
                    <a:schemeClr val="tx1"/>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ぷろ</a:t>
            </a:r>
            <a:r>
              <a:rPr lang="ja-JP" altLang="en-US" sz="3600" b="1" dirty="0">
                <a:ln w="12700">
                  <a:solidFill>
                    <a:schemeClr val="tx1"/>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カスタム」</a:t>
            </a: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とは？</a:t>
            </a:r>
          </a:p>
        </p:txBody>
      </p:sp>
      <p:sp>
        <p:nvSpPr>
          <p:cNvPr id="17" name="本文"/>
          <p:cNvSpPr txBox="1">
            <a:spLocks/>
          </p:cNvSpPr>
          <p:nvPr/>
        </p:nvSpPr>
        <p:spPr>
          <a:xfrm>
            <a:off x="954212" y="1684822"/>
            <a:ext cx="4176464" cy="4151817"/>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企業のコンプライアンス推進担当者の悩みを解決するため、</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月からスタートした会員制のサービスです。</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現場の声を活かし、コンプライアンス推進活動に役立つ、様々なコンテンツを用意しています。</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会員企業の担当者は、会員サイトにアクセスし、必要なコンテンツを自由にダウンロードして、自社の活動に利用できます。</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724" y="1684822"/>
            <a:ext cx="4176464" cy="46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21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44408" y="1908423"/>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44408" y="2844527"/>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44408" y="3780631"/>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44408" y="4716735"/>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144408" y="5652839"/>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黄ライン下"/>
          <p:cNvCxnSpPr/>
          <p:nvPr/>
        </p:nvCxnSpPr>
        <p:spPr>
          <a:xfrm>
            <a:off x="2322364" y="1260351"/>
            <a:ext cx="5760640" cy="8216"/>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322364" y="756295"/>
            <a:ext cx="6029876" cy="5040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just"/>
            <a:r>
              <a:rPr lang="ja-JP" altLang="en-US" sz="3600" b="1" dirty="0">
                <a:ln w="12700">
                  <a:solidFill>
                    <a:schemeClr val="tx1"/>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導入を決めた「</a:t>
            </a:r>
            <a:r>
              <a:rPr lang="en-US" altLang="ja-JP" sz="3600" b="1" dirty="0">
                <a:ln w="12700">
                  <a:solidFill>
                    <a:schemeClr val="tx1"/>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3600" b="1" dirty="0">
                <a:ln w="12700">
                  <a:solidFill>
                    <a:schemeClr val="tx1"/>
                  </a:solidFill>
                </a:ln>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の理由」</a:t>
            </a:r>
            <a:endPar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本文"/>
          <p:cNvSpPr txBox="1">
            <a:spLocks/>
          </p:cNvSpPr>
          <p:nvPr/>
        </p:nvSpPr>
        <p:spPr>
          <a:xfrm>
            <a:off x="1116700" y="1880715"/>
            <a:ext cx="4302008" cy="527002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534988" indent="-534988" algn="just">
              <a:lnSpc>
                <a:spcPts val="3200"/>
              </a:lnSpc>
              <a:spcBef>
                <a:spcPts val="1000"/>
              </a:spcBef>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定額の年間利用料で、</a:t>
            </a:r>
            <a:b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ダウンロードし放題</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algn="l">
              <a:lnSpc>
                <a:spcPts val="3200"/>
              </a:lnSpc>
              <a:spcBef>
                <a:spcPts val="1000"/>
              </a:spcBef>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テーマ</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探しの時間を短縮、浮いた時間を有効活用</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algn="just">
              <a:lnSpc>
                <a:spcPts val="3200"/>
              </a:lnSpc>
              <a:spcBef>
                <a:spcPts val="1000"/>
              </a:spcBef>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思い通り、自由にカスタマイズ可能</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algn="just">
              <a:lnSpc>
                <a:spcPts val="3200"/>
              </a:lnSpc>
              <a:spcBef>
                <a:spcPts val="1000"/>
              </a:spcBef>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いろいろ使える、便利な</a:t>
            </a:r>
            <a:b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イラストが多数</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algn="just">
              <a:lnSpc>
                <a:spcPts val="3200"/>
              </a:lnSpc>
              <a:spcBef>
                <a:spcPts val="1000"/>
              </a:spcBef>
            </a:pP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幅広いテーマが揃い、</a:t>
            </a:r>
            <a:b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充実したコンテンツ</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608904" y="1922690"/>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608904" y="2858794"/>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608904" y="3794898"/>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608904" y="4731002"/>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608904" y="5667106"/>
            <a:ext cx="432000" cy="43204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本文"/>
          <p:cNvSpPr txBox="1">
            <a:spLocks/>
          </p:cNvSpPr>
          <p:nvPr/>
        </p:nvSpPr>
        <p:spPr>
          <a:xfrm>
            <a:off x="5581196" y="1894982"/>
            <a:ext cx="4374016" cy="527002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534988" indent="-498475" algn="just">
              <a:lnSpc>
                <a:spcPts val="3200"/>
              </a:lnSpc>
              <a:spcBef>
                <a:spcPts val="10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忙しい業務の合間、無理なく継続した教育が可能</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498475" algn="just">
              <a:lnSpc>
                <a:spcPts val="3200"/>
              </a:lnSpc>
              <a:spcBef>
                <a:spcPts val="10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導入しやすい価格、高いコストパフォーマンス</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498475" algn="just">
              <a:lnSpc>
                <a:spcPts val="3200"/>
              </a:lnSpc>
              <a:spcBef>
                <a:spcPts val="10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8</a:t>
            </a:r>
            <a:r>
              <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子会社のコンプライアンス教育支援に活用</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498475" algn="just">
              <a:lnSpc>
                <a:spcPts val="3200"/>
              </a:lnSpc>
              <a:spcBef>
                <a:spcPts val="1000"/>
              </a:spcBef>
            </a:pPr>
            <a:r>
              <a:rPr lang="en-US" altLang="ja-JP"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職場ごとのコンプライアンス推進活動を促進</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534988" algn="just">
              <a:lnSpc>
                <a:spcPts val="3200"/>
              </a:lnSpc>
              <a:spcBef>
                <a:spcPts val="1000"/>
              </a:spcBef>
            </a:pPr>
            <a:r>
              <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数多くの導入実績</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5541241" y="5730958"/>
            <a:ext cx="530915" cy="400110"/>
          </a:xfrm>
          <a:prstGeom prst="rect">
            <a:avLst/>
          </a:prstGeom>
          <a:noFill/>
        </p:spPr>
        <p:txBody>
          <a:bodyPr wrap="none" rtlCol="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5233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94EDB6C-7A1A-45E2-AADC-4CA2CAB5F0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93"/>
          <a:stretch/>
        </p:blipFill>
        <p:spPr>
          <a:xfrm>
            <a:off x="180000" y="1800001"/>
            <a:ext cx="6336000" cy="5761262"/>
          </a:xfrm>
          <a:prstGeom prst="rect">
            <a:avLst/>
          </a:prstGeom>
        </p:spPr>
      </p:pic>
      <p:sp>
        <p:nvSpPr>
          <p:cNvPr id="20"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5778748" y="1988647"/>
            <a:ext cx="4320480"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4457628"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定額の年間利用料で、</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ダウンロードし放題</a:t>
            </a:r>
          </a:p>
        </p:txBody>
      </p:sp>
      <p:sp>
        <p:nvSpPr>
          <p:cNvPr id="17" name="本文"/>
          <p:cNvSpPr txBox="1">
            <a:spLocks/>
          </p:cNvSpPr>
          <p:nvPr/>
        </p:nvSpPr>
        <p:spPr>
          <a:xfrm>
            <a:off x="1026220" y="2700511"/>
            <a:ext cx="4339890" cy="3168352"/>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●年間利用料が定額なので、部門の予算に組み入れやすい</a:t>
            </a: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●推進活動に必要なコンテンツを、追加費用を気にせず、好きなだけダウンロードできる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●欲しいコンテンツは、会員サイトからいつでも入手できる</a:t>
            </a:r>
            <a:endParaRPr lang="ja-JP"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6" name="Picture 4" descr="D:\01_案件\HTC\201805_カスタムPPT資料制作\イラスト\02-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046" y="2412479"/>
            <a:ext cx="428218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5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3EE1B8-1AB8-4638-BAF0-D5FB499335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2"/>
          </a:xfrm>
          <a:prstGeom prst="rect">
            <a:avLst/>
          </a:prstGeom>
        </p:spPr>
      </p:pic>
      <p:sp>
        <p:nvSpPr>
          <p:cNvPr id="20"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4831352" y="1988647"/>
            <a:ext cx="4868273"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5085918"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テーマ探しの時間を短縮、</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浮いた時間を有効活用</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D:\01_案件\HTC\201805_カスタムPPT資料制作\イラスト\03-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4772" y="2267411"/>
            <a:ext cx="3704853" cy="4105508"/>
          </a:xfrm>
          <a:prstGeom prst="rect">
            <a:avLst/>
          </a:prstGeom>
          <a:noFill/>
          <a:extLst>
            <a:ext uri="{909E8E84-426E-40DD-AFC4-6F175D3DCCD1}">
              <a14:hiddenFill xmlns:a14="http://schemas.microsoft.com/office/drawing/2010/main">
                <a:solidFill>
                  <a:srgbClr val="FFFFFF"/>
                </a:solidFill>
              </a14:hiddenFill>
            </a:ext>
          </a:extLst>
        </p:spPr>
      </p:pic>
      <p:sp>
        <p:nvSpPr>
          <p:cNvPr id="16" name="本文"/>
          <p:cNvSpPr txBox="1">
            <a:spLocks/>
          </p:cNvSpPr>
          <p:nvPr/>
        </p:nvSpPr>
        <p:spPr>
          <a:xfrm>
            <a:off x="1026220" y="2700511"/>
            <a:ext cx="4339890"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●豊富なコンテンツから教材・素材を選べるので、今までテーマ探しにかかっていた時間を短縮できる</a:t>
            </a: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●コンテンツは弁護士が監修しているので、リーガルチェックの時間や費用も削減できる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●浮いた時間は、さらに効果的な推進活動の検討にも使える。残業も抑えて、働き方改革！</a:t>
            </a:r>
            <a:endParaRPr lang="ja-JP"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1773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870118B-CCF7-40B8-A726-B88878CB09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3"/>
          </a:xfrm>
          <a:prstGeom prst="rect">
            <a:avLst/>
          </a:prstGeom>
        </p:spPr>
      </p:pic>
      <p:sp>
        <p:nvSpPr>
          <p:cNvPr id="20"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31883" y="2249157"/>
            <a:ext cx="4212468" cy="436632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黄ライン下"/>
          <p:cNvCxnSpPr/>
          <p:nvPr/>
        </p:nvCxnSpPr>
        <p:spPr>
          <a:xfrm>
            <a:off x="3762524" y="1988647"/>
            <a:ext cx="5112568"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22" name="黄ライン上"/>
          <p:cNvCxnSpPr/>
          <p:nvPr/>
        </p:nvCxnSpPr>
        <p:spPr>
          <a:xfrm>
            <a:off x="2761280" y="1332359"/>
            <a:ext cx="2225380"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23"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思い通り、</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自由にカスタマイズ可能</a:t>
            </a:r>
          </a:p>
        </p:txBody>
      </p:sp>
      <p:sp>
        <p:nvSpPr>
          <p:cNvPr id="24" name="本文"/>
          <p:cNvSpPr txBox="1">
            <a:spLocks/>
          </p:cNvSpPr>
          <p:nvPr/>
        </p:nvSpPr>
        <p:spPr>
          <a:xfrm>
            <a:off x="1026220" y="2556495"/>
            <a:ext cx="4339890"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●ほとんどのコンテンツは、カスタマイズ</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なので、思い通りに加工や流用ができる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●自社にあった内容に変更・追加ができるので、オリジナルの教材を短時間で作成できる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●データは、一般的な</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Office</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形式</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(Word</a:t>
            </a:r>
            <a:r>
              <a:rPr lang="ja-JP" altLang="en-US" sz="2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だから、使い慣れたツールで編集できる</a:t>
            </a:r>
            <a:endParaRPr lang="ja-JP"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9170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1EE0C33-887B-47BF-8B39-3F3AA5E7FE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2"/>
          </a:xfrm>
          <a:prstGeom prst="rect">
            <a:avLst/>
          </a:prstGeom>
        </p:spPr>
      </p:pic>
      <p:sp>
        <p:nvSpPr>
          <p:cNvPr id="37"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4626620" y="1988647"/>
            <a:ext cx="5217146"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3377508"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いろいろ使えて</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便利なイラストが多数</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220" name="Picture 4" descr="D:\01_案件\HTC\201805_カスタムPPT資料制作\ご支給\01.資料\こんぷろカスタム素材\イラストカットサンプル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3020" y="5321628"/>
            <a:ext cx="805853" cy="80059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01_案件\HTC\201805_カスタムPPT資料制作\ご支給\01.資料\こんぷろカスタム素材\イラストカットサンプル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6846" y="4553767"/>
            <a:ext cx="672554" cy="70401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01_案件\HTC\201805_カスタムPPT資料制作\ご支給\01.資料\こんぷろカスタム素材\イラストカットサンプル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2167" y="4553767"/>
            <a:ext cx="765648" cy="704011"/>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D:\01_案件\HTC\201805_カスタムPPT資料制作\ご支給\01.資料\こんぷろカスタム素材\コンプライフ劇場４コマ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0415" y="3970335"/>
            <a:ext cx="883399" cy="28803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D:\01_案件\HTC\201805_カスタムPPT資料制作\レイアウト\aruaru.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5841" y="4555788"/>
            <a:ext cx="1137731" cy="1144735"/>
          </a:xfrm>
          <a:prstGeom prst="rect">
            <a:avLst/>
          </a:prstGeom>
          <a:noFill/>
          <a:extLst>
            <a:ext uri="{909E8E84-426E-40DD-AFC4-6F175D3DCCD1}">
              <a14:hiddenFill xmlns:a14="http://schemas.microsoft.com/office/drawing/2010/main">
                <a:solidFill>
                  <a:srgbClr val="FFFFFF"/>
                </a:solidFill>
              </a14:hiddenFill>
            </a:ext>
          </a:extLst>
        </p:spPr>
      </p:pic>
      <p:sp>
        <p:nvSpPr>
          <p:cNvPr id="28" name="本文"/>
          <p:cNvSpPr txBox="1">
            <a:spLocks/>
          </p:cNvSpPr>
          <p:nvPr/>
        </p:nvSpPr>
        <p:spPr>
          <a:xfrm>
            <a:off x="6775568" y="3970335"/>
            <a:ext cx="1279335" cy="25216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研修用資料</a:t>
            </a:r>
            <a:endParaRPr lang="ja-JP"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本文"/>
          <p:cNvSpPr txBox="1">
            <a:spLocks/>
          </p:cNvSpPr>
          <p:nvPr/>
        </p:nvSpPr>
        <p:spPr>
          <a:xfrm>
            <a:off x="5830415" y="6804967"/>
            <a:ext cx="1571164" cy="25216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コンプライフ劇場</a:t>
            </a:r>
            <a:endParaRPr lang="ja-JP"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本文"/>
          <p:cNvSpPr txBox="1">
            <a:spLocks/>
          </p:cNvSpPr>
          <p:nvPr/>
        </p:nvSpPr>
        <p:spPr>
          <a:xfrm>
            <a:off x="8225576" y="4045721"/>
            <a:ext cx="1872208" cy="25216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コンプライアンス便り</a:t>
            </a:r>
            <a:endParaRPr lang="ja-JP"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本文"/>
          <p:cNvSpPr txBox="1">
            <a:spLocks/>
          </p:cNvSpPr>
          <p:nvPr/>
        </p:nvSpPr>
        <p:spPr>
          <a:xfrm>
            <a:off x="6842921" y="5703945"/>
            <a:ext cx="1440160" cy="254053"/>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あるある事例</a:t>
            </a:r>
            <a:endParaRPr lang="ja-JP"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本文"/>
          <p:cNvSpPr txBox="1">
            <a:spLocks/>
          </p:cNvSpPr>
          <p:nvPr/>
        </p:nvSpPr>
        <p:spPr>
          <a:xfrm>
            <a:off x="8279485" y="6186073"/>
            <a:ext cx="1637144" cy="254053"/>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イラストカット集</a:t>
            </a:r>
            <a:endParaRPr lang="ja-JP"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本文"/>
          <p:cNvSpPr txBox="1">
            <a:spLocks/>
          </p:cNvSpPr>
          <p:nvPr/>
        </p:nvSpPr>
        <p:spPr>
          <a:xfrm>
            <a:off x="1026220" y="2700511"/>
            <a:ext cx="4339890"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●コンプライアンス推進活動用に作られたイラストカットは、種類も豊富に用意されている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●研修用資料などのイラストも、流用できる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●イラストを活用し、親しみやすく・読まれる教材作りが可能。コンプライアンス意識の浸透に効果大</a:t>
            </a:r>
          </a:p>
          <a:p>
            <a:pPr marL="331788" indent="-304800" algn="just">
              <a:lnSpc>
                <a:spcPts val="3000"/>
              </a:lnSpc>
              <a:spcBef>
                <a:spcPts val="900"/>
              </a:spcBef>
            </a:pPr>
            <a:endParaRPr lang="ja-JP"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1">
            <a:extLst>
              <a:ext uri="{FF2B5EF4-FFF2-40B4-BE49-F238E27FC236}">
                <a16:creationId xmlns:a16="http://schemas.microsoft.com/office/drawing/2014/main" id="{4D131CEB-C2EB-4A22-B406-63B842B98E8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4638" y="2255519"/>
            <a:ext cx="1712962" cy="170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4koma_compliance_170921-2">
            <a:extLst>
              <a:ext uri="{FF2B5EF4-FFF2-40B4-BE49-F238E27FC236}">
                <a16:creationId xmlns:a16="http://schemas.microsoft.com/office/drawing/2014/main" id="{F692E054-8A5A-4E6B-9586-848E78E3C9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116" t="2133" r="2618" b="2979"/>
          <a:stretch>
            <a:fillRect/>
          </a:stretch>
        </p:blipFill>
        <p:spPr bwMode="auto">
          <a:xfrm>
            <a:off x="7740081" y="2258641"/>
            <a:ext cx="2195617" cy="17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27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68AE85B-09B2-496B-8AE1-7DF689F1CC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1"/>
          </a:xfrm>
          <a:prstGeom prst="rect">
            <a:avLst/>
          </a:prstGeom>
        </p:spPr>
      </p:pic>
      <p:sp>
        <p:nvSpPr>
          <p:cNvPr id="20"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4831352" y="1988647"/>
            <a:ext cx="4331772"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4385620"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幅広いテーマが揃い</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充実したコンテンツ</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本文"/>
          <p:cNvSpPr txBox="1">
            <a:spLocks/>
          </p:cNvSpPr>
          <p:nvPr/>
        </p:nvSpPr>
        <p:spPr>
          <a:xfrm>
            <a:off x="1026220" y="2556495"/>
            <a:ext cx="4339890"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●コンプライアンスの幅広いテーマに沿ってコンテンツが用意されているので、様々なリスクに備えた教育が可能</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●毎月新しいコンテンツが追加されるので、教材・素材の尽きる心配がない</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●ニュースからは、コンプライアンスに関わる社会動向や新たなリスク等の情報を入手できる</a:t>
            </a:r>
            <a:endParaRPr lang="ja-JP"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5948E571-AA85-4E38-83E7-25860236C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548" y="2824652"/>
            <a:ext cx="4420381" cy="3257589"/>
          </a:xfrm>
          <a:prstGeom prst="rect">
            <a:avLst/>
          </a:prstGeom>
        </p:spPr>
      </p:pic>
    </p:spTree>
    <p:extLst>
      <p:ext uri="{BB962C8B-B14F-4D97-AF65-F5344CB8AC3E}">
        <p14:creationId xmlns:p14="http://schemas.microsoft.com/office/powerpoint/2010/main" val="324775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671D49-027F-4BED-B1C2-7E2D11581F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542"/>
          <a:stretch/>
        </p:blipFill>
        <p:spPr>
          <a:xfrm>
            <a:off x="180000" y="1800000"/>
            <a:ext cx="6324613" cy="5761261"/>
          </a:xfrm>
          <a:prstGeom prst="rect">
            <a:avLst/>
          </a:prstGeom>
        </p:spPr>
      </p:pic>
      <p:sp>
        <p:nvSpPr>
          <p:cNvPr id="20" name="数字"/>
          <p:cNvSpPr txBox="1">
            <a:spLocks/>
          </p:cNvSpPr>
          <p:nvPr/>
        </p:nvSpPr>
        <p:spPr>
          <a:xfrm>
            <a:off x="1685585" y="2880531"/>
            <a:ext cx="3145767" cy="4104456"/>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endParaRPr lang="ja-JP" altLang="ja-JP" sz="36500" b="1" dirty="0">
              <a:solidFill>
                <a:srgbClr val="EAEAEA"/>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黄ライン下"/>
          <p:cNvCxnSpPr/>
          <p:nvPr/>
        </p:nvCxnSpPr>
        <p:spPr>
          <a:xfrm>
            <a:off x="5510126" y="1988647"/>
            <a:ext cx="4301070"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cxnSp>
        <p:nvCxnSpPr>
          <p:cNvPr id="11" name="黄ライン上"/>
          <p:cNvCxnSpPr/>
          <p:nvPr/>
        </p:nvCxnSpPr>
        <p:spPr>
          <a:xfrm>
            <a:off x="2761280" y="1332359"/>
            <a:ext cx="6041804" cy="0"/>
          </a:xfrm>
          <a:prstGeom prst="line">
            <a:avLst/>
          </a:prstGeom>
          <a:ln w="152400">
            <a:solidFill>
              <a:srgbClr val="FCEA04"/>
            </a:solidFill>
          </a:ln>
        </p:spPr>
        <p:style>
          <a:lnRef idx="1">
            <a:schemeClr val="accent1"/>
          </a:lnRef>
          <a:fillRef idx="0">
            <a:schemeClr val="accent1"/>
          </a:fillRef>
          <a:effectRef idx="0">
            <a:schemeClr val="accent1"/>
          </a:effectRef>
          <a:fontRef idx="minor">
            <a:schemeClr val="tx1"/>
          </a:fontRef>
        </p:style>
      </p:cxnSp>
      <p:sp>
        <p:nvSpPr>
          <p:cNvPr id="9" name="見出し"/>
          <p:cNvSpPr txBox="1">
            <a:spLocks/>
          </p:cNvSpPr>
          <p:nvPr/>
        </p:nvSpPr>
        <p:spPr>
          <a:xfrm>
            <a:off x="2715592" y="828303"/>
            <a:ext cx="7599660" cy="1296144"/>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忙しい業務の合間、無理なく</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継続した教育が可能</a:t>
            </a:r>
          </a:p>
        </p:txBody>
      </p:sp>
      <p:sp>
        <p:nvSpPr>
          <p:cNvPr id="2" name="角丸四角形 1"/>
          <p:cNvSpPr/>
          <p:nvPr/>
        </p:nvSpPr>
        <p:spPr>
          <a:xfrm>
            <a:off x="594172" y="398509"/>
            <a:ext cx="9687892" cy="6762658"/>
          </a:xfrm>
          <a:prstGeom prst="roundRect">
            <a:avLst>
              <a:gd name="adj" fmla="val 1994"/>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94172" y="396255"/>
            <a:ext cx="2022689" cy="1994046"/>
            <a:chOff x="234132" y="252239"/>
            <a:chExt cx="2063848" cy="2034623"/>
          </a:xfrm>
        </p:grpSpPr>
        <p:sp>
          <p:nvSpPr>
            <p:cNvPr id="6" name="角丸四角形 5"/>
            <p:cNvSpPr/>
            <p:nvPr/>
          </p:nvSpPr>
          <p:spPr>
            <a:xfrm>
              <a:off x="234132" y="252239"/>
              <a:ext cx="2063848" cy="2034623"/>
            </a:xfrm>
            <a:prstGeom prst="roundRect">
              <a:avLst>
                <a:gd name="adj" fmla="val 530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8148" y="252240"/>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8516" y="1998831"/>
              <a:ext cx="1919832" cy="288031"/>
            </a:xfrm>
            <a:prstGeom prst="roundRect">
              <a:avLst>
                <a:gd name="adj"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サブタイトル 2"/>
          <p:cNvSpPr txBox="1">
            <a:spLocks/>
          </p:cNvSpPr>
          <p:nvPr/>
        </p:nvSpPr>
        <p:spPr>
          <a:xfrm>
            <a:off x="670275" y="715718"/>
            <a:ext cx="1870482" cy="1728192"/>
          </a:xfrm>
          <a:prstGeom prst="rect">
            <a:avLst/>
          </a:prstGeom>
        </p:spPr>
        <p:txBody>
          <a:bodyPr vert="horz" lIns="99569" tIns="49785" rIns="99569" bIns="49785" rtlCol="0">
            <a:normAutofit fontScale="85000" lnSpcReduction="20000"/>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r>
              <a:rPr lang="ja-JP" altLang="en-US"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理由</a:t>
            </a:r>
            <a:endParaRPr lang="en-US" altLang="ja-JP" sz="38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その</a:t>
            </a:r>
            <a:endParaRPr lang="en-US" altLang="ja-JP" sz="2400"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rPr>
              <a:t>6</a:t>
            </a:r>
            <a:endParaRPr lang="ja-JP" altLang="en-US" sz="6000" b="1" dirty="0">
              <a:solidFill>
                <a:srgbClr val="FCEA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22" name="Picture 2" descr="D:\01_案件\HTC\201805_カスタムPPT資料制作\イラスト\0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563" y="2245337"/>
            <a:ext cx="3104601" cy="4101691"/>
          </a:xfrm>
          <a:prstGeom prst="rect">
            <a:avLst/>
          </a:prstGeom>
          <a:noFill/>
          <a:extLst>
            <a:ext uri="{909E8E84-426E-40DD-AFC4-6F175D3DCCD1}">
              <a14:hiddenFill xmlns:a14="http://schemas.microsoft.com/office/drawing/2010/main">
                <a:solidFill>
                  <a:srgbClr val="FFFFFF"/>
                </a:solidFill>
              </a14:hiddenFill>
            </a:ext>
          </a:extLst>
        </p:spPr>
      </p:pic>
      <p:sp>
        <p:nvSpPr>
          <p:cNvPr id="21" name="本文"/>
          <p:cNvSpPr txBox="1">
            <a:spLocks/>
          </p:cNvSpPr>
          <p:nvPr/>
        </p:nvSpPr>
        <p:spPr>
          <a:xfrm>
            <a:off x="1026220" y="2700511"/>
            <a:ext cx="4339890" cy="3793905"/>
          </a:xfrm>
          <a:prstGeom prst="rect">
            <a:avLst/>
          </a:prstGeom>
        </p:spPr>
        <p:txBody>
          <a:bodyPr vert="horz" lIns="99569" tIns="49785" rIns="99569" bIns="49785" rtlCol="0">
            <a:noAutofit/>
          </a:bodyPr>
          <a:lstStyle>
            <a:lvl1pPr marL="0" indent="0" algn="ctr" defTabSz="995690"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1pPr>
            <a:lvl2pPr marL="497845" indent="0" algn="ctr" defTabSz="995690"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2pPr>
            <a:lvl3pPr marL="995690" indent="0" algn="ctr" defTabSz="995690" rtl="0" eaLnBrk="1" latinLnBrk="0" hangingPunct="1">
              <a:spcBef>
                <a:spcPct val="20000"/>
              </a:spcBef>
              <a:buFont typeface="Arial" panose="020B0604020202020204" pitchFamily="34" charset="0"/>
              <a:buNone/>
              <a:defRPr kumimoji="1" sz="2600" kern="1200">
                <a:solidFill>
                  <a:schemeClr val="tx1">
                    <a:tint val="75000"/>
                  </a:schemeClr>
                </a:solidFill>
                <a:latin typeface="+mn-lt"/>
                <a:ea typeface="+mn-ea"/>
                <a:cs typeface="+mn-cs"/>
              </a:defRPr>
            </a:lvl3pPr>
            <a:lvl4pPr marL="149353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4pPr>
            <a:lvl5pPr marL="199138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5pPr>
            <a:lvl6pPr marL="2489225"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6pPr>
            <a:lvl7pPr marL="2987070"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7pPr>
            <a:lvl8pPr marL="3484916"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8pPr>
            <a:lvl9pPr marL="3982761" indent="0" algn="ctr" defTabSz="995690" rtl="0" eaLnBrk="1" latinLnBrk="0" hangingPunct="1">
              <a:spcBef>
                <a:spcPct val="20000"/>
              </a:spcBef>
              <a:buFont typeface="Arial" panose="020B0604020202020204" pitchFamily="34" charset="0"/>
              <a:buNone/>
              <a:defRPr kumimoji="1" sz="2200" kern="1200">
                <a:solidFill>
                  <a:schemeClr val="tx1">
                    <a:tint val="75000"/>
                  </a:schemeClr>
                </a:solidFill>
                <a:latin typeface="+mn-lt"/>
                <a:ea typeface="+mn-ea"/>
                <a:cs typeface="+mn-cs"/>
              </a:defRPr>
            </a:lvl9pPr>
          </a:lstStyle>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●コンプライアンス意識を維持させる、継続的な活動に役立つコンテンツが充実している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●コンテンツの一部を加工するだけで、負荷なく、オリジナルの教材を作成できる</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31788" indent="-304800" algn="just">
              <a:lnSpc>
                <a:spcPts val="3000"/>
              </a:lnSpc>
              <a:spcBef>
                <a:spcPts val="9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●様々な種類のコンテンツが</a:t>
            </a:r>
            <a:b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揃っているので、マンネリ化の心配もなく、効果的な教育を計画・実施できる</a:t>
            </a:r>
          </a:p>
        </p:txBody>
      </p:sp>
    </p:spTree>
    <p:extLst>
      <p:ext uri="{BB962C8B-B14F-4D97-AF65-F5344CB8AC3E}">
        <p14:creationId xmlns:p14="http://schemas.microsoft.com/office/powerpoint/2010/main" val="16051931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1203</TotalTime>
  <Words>1008</Words>
  <Application>Microsoft Office PowerPoint</Application>
  <PresentationFormat>ユーザー設定</PresentationFormat>
  <Paragraphs>128</Paragraphs>
  <Slides>14</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14</vt:i4>
      </vt:variant>
    </vt:vector>
  </HeadingPairs>
  <TitlesOfParts>
    <vt:vector size="21" baseType="lpstr">
      <vt:lpstr>メイリオ</vt:lpstr>
      <vt:lpstr>游ゴシック</vt:lpstr>
      <vt:lpstr>游ゴシック Light</vt:lpstr>
      <vt:lpstr>Arial</vt:lpstr>
      <vt:lpstr>Calibri</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山中 亜紀子</dc:creator>
  <cp:lastModifiedBy>丸山 裕司</cp:lastModifiedBy>
  <cp:revision>109</cp:revision>
  <cp:lastPrinted>2018-10-02T05:30:23Z</cp:lastPrinted>
  <dcterms:created xsi:type="dcterms:W3CDTF">2018-05-19T14:06:16Z</dcterms:created>
  <dcterms:modified xsi:type="dcterms:W3CDTF">2023-06-28T08:44:40Z</dcterms:modified>
</cp:coreProperties>
</file>